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2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8720" autoAdjust="0"/>
  </p:normalViewPr>
  <p:slideViewPr>
    <p:cSldViewPr>
      <p:cViewPr varScale="1">
        <p:scale>
          <a:sx n="83" d="100"/>
          <a:sy n="8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Unit 4: How do our neurons work together to control behaviors?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rst.gsfc.nasa.gov/Intro/f4-3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6" r="1406" b="24297"/>
          <a:stretch/>
        </p:blipFill>
        <p:spPr bwMode="auto">
          <a:xfrm>
            <a:off x="3952665" y="2743200"/>
            <a:ext cx="5191335" cy="27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The EEG records activity in the form of waves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51038"/>
            <a:ext cx="5029200" cy="24685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When talking about a wave: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is frequency?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What is amplitude?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710132" y="5325036"/>
            <a:ext cx="1676400" cy="0"/>
          </a:xfrm>
          <a:prstGeom prst="line">
            <a:avLst/>
          </a:prstGeom>
          <a:ln w="50800">
            <a:solidFill>
              <a:schemeClr val="accent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536142" y="3209365"/>
            <a:ext cx="0" cy="900952"/>
          </a:xfrm>
          <a:prstGeom prst="line">
            <a:avLst/>
          </a:prstGeom>
          <a:ln w="50800">
            <a:solidFill>
              <a:srgbClr val="C0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95800" y="3361765"/>
            <a:ext cx="44435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C00000"/>
                </a:solidFill>
              </a:rPr>
              <a:t>A</a:t>
            </a:r>
            <a:endParaRPr lang="en-US" sz="35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6156" y="5325036"/>
            <a:ext cx="44435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chemeClr val="accent1"/>
                </a:solidFill>
              </a:rPr>
              <a:t>B</a:t>
            </a:r>
            <a:endParaRPr lang="en-US" sz="3500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5800" y="3361765"/>
            <a:ext cx="208903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rgbClr val="C00000"/>
                </a:solidFill>
              </a:rPr>
              <a:t>Amplitude</a:t>
            </a:r>
            <a:endParaRPr lang="en-US" sz="35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4600" y="5486400"/>
            <a:ext cx="2087944" cy="63094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500" dirty="0" smtClean="0">
                <a:solidFill>
                  <a:schemeClr val="accent1"/>
                </a:solidFill>
              </a:rPr>
              <a:t>Frequency</a:t>
            </a:r>
            <a:endParaRPr lang="en-US" sz="35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4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371600"/>
          </a:xfrm>
        </p:spPr>
        <p:txBody>
          <a:bodyPr/>
          <a:lstStyle/>
          <a:p>
            <a:r>
              <a:rPr lang="en-US" dirty="0" smtClean="0"/>
              <a:t>What do the brainwaves signify?</a:t>
            </a:r>
            <a:endParaRPr lang="en-US" dirty="0"/>
          </a:p>
        </p:txBody>
      </p:sp>
      <p:pic>
        <p:nvPicPr>
          <p:cNvPr id="4" name="Content Placeholder 6" descr="eeg_diff_spikes.gi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6" r="837"/>
          <a:stretch/>
        </p:blipFill>
        <p:spPr>
          <a:xfrm>
            <a:off x="1796143" y="1636931"/>
            <a:ext cx="3461657" cy="4495800"/>
          </a:xfrm>
        </p:spPr>
      </p:pic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57800" y="1724243"/>
            <a:ext cx="3589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dirty="0"/>
              <a:t>High frequency, low amplitude</a:t>
            </a: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257800" y="3389531"/>
            <a:ext cx="4046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dirty="0"/>
              <a:t>Medium frequency, medium amplitude</a:t>
            </a: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5257800" y="4380131"/>
            <a:ext cx="4046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dirty="0"/>
              <a:t>Low frequency, high amplitude</a:t>
            </a: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5257800" y="5065931"/>
            <a:ext cx="4046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dirty="0"/>
              <a:t>High frequency, high amplitude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-76200" y="1524000"/>
            <a:ext cx="182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/>
            <a:r>
              <a:rPr lang="en-US" dirty="0" smtClean="0"/>
              <a:t>Mentally alert</a:t>
            </a:r>
            <a:br>
              <a:rPr lang="en-US" dirty="0" smtClean="0"/>
            </a:br>
            <a:r>
              <a:rPr lang="en-US" dirty="0" smtClean="0"/>
              <a:t>with eyes open</a:t>
            </a:r>
            <a:endParaRPr lang="en-US" dirty="0"/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228600" y="2381140"/>
            <a:ext cx="152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/>
            <a:r>
              <a:rPr lang="en-US" dirty="0" smtClean="0"/>
              <a:t>Awake with </a:t>
            </a:r>
            <a:br>
              <a:rPr lang="en-US" dirty="0" smtClean="0"/>
            </a:br>
            <a:r>
              <a:rPr lang="en-US" dirty="0" smtClean="0"/>
              <a:t>eyes closed</a:t>
            </a:r>
            <a:endParaRPr lang="en-US" dirty="0"/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228600" y="3767643"/>
            <a:ext cx="152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/>
            <a:r>
              <a:rPr lang="en-US" dirty="0" smtClean="0"/>
              <a:t>Drowsiness </a:t>
            </a:r>
            <a:br>
              <a:rPr lang="en-US" dirty="0" smtClean="0"/>
            </a:br>
            <a:r>
              <a:rPr lang="en-US" dirty="0" smtClean="0"/>
              <a:t>&amp; sleep</a:t>
            </a:r>
            <a:endParaRPr lang="en-US" dirty="0"/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381000" y="5077043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/>
            <a:r>
              <a:rPr lang="en-US" dirty="0" smtClean="0"/>
              <a:t>Epilepsy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752600" y="1620985"/>
            <a:ext cx="0" cy="4246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52600" y="2253456"/>
            <a:ext cx="0" cy="9017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52600" y="3496688"/>
            <a:ext cx="0" cy="11882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52600" y="4989731"/>
            <a:ext cx="0" cy="609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1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Reading an EEG</a:t>
            </a:r>
            <a:endParaRPr lang="en-US" dirty="0"/>
          </a:p>
        </p:txBody>
      </p:sp>
      <p:pic>
        <p:nvPicPr>
          <p:cNvPr id="4" name="Picture 3" descr="http://www.immrama.org/images/eegimages/10-20placement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66744"/>
            <a:ext cx="3551576" cy="367841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 flipH="1">
            <a:off x="2959608" y="4166728"/>
            <a:ext cx="136405" cy="413587"/>
          </a:xfrm>
          <a:prstGeom prst="line">
            <a:avLst/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4248373"/>
            <a:ext cx="410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A.</a:t>
            </a:r>
            <a:endParaRPr lang="en-US" sz="20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21370" y="4680013"/>
            <a:ext cx="61673" cy="448945"/>
          </a:xfrm>
          <a:prstGeom prst="line">
            <a:avLst/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94006" y="4648483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B.</a:t>
            </a:r>
            <a:endParaRPr lang="en-US" sz="20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475058" y="2899456"/>
            <a:ext cx="366432" cy="338245"/>
          </a:xfrm>
          <a:prstGeom prst="line">
            <a:avLst/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69758" y="2759952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C.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7267" y="4224867"/>
            <a:ext cx="409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D.</a:t>
            </a:r>
            <a:endParaRPr lang="en-US" sz="2000" b="1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848716" y="4131472"/>
            <a:ext cx="112748" cy="486250"/>
          </a:xfrm>
          <a:prstGeom prst="line">
            <a:avLst/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97919" y="4114800"/>
            <a:ext cx="0" cy="267146"/>
          </a:xfrm>
          <a:prstGeom prst="line">
            <a:avLst/>
          </a:prstGeom>
          <a:ln w="381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04388" y="4056408"/>
            <a:ext cx="378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E.</a:t>
            </a:r>
            <a:endParaRPr lang="en-US" sz="2000" b="1" dirty="0"/>
          </a:p>
        </p:txBody>
      </p:sp>
      <p:pic>
        <p:nvPicPr>
          <p:cNvPr id="25" name="Picture 8" descr="Awake EE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86428"/>
            <a:ext cx="4973793" cy="451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val 25"/>
          <p:cNvSpPr/>
          <p:nvPr/>
        </p:nvSpPr>
        <p:spPr>
          <a:xfrm>
            <a:off x="8568432" y="1984331"/>
            <a:ext cx="464221" cy="3979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957159" y="2581186"/>
            <a:ext cx="464221" cy="3979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345231" y="2979089"/>
            <a:ext cx="464221" cy="3979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642556" y="4146443"/>
            <a:ext cx="464221" cy="3979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571272" y="3376992"/>
            <a:ext cx="1641532" cy="321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A. High frequency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391400" y="4419600"/>
            <a:ext cx="1595048" cy="321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B. Low frequency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222427" y="2382235"/>
            <a:ext cx="1605651" cy="321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C. Low amplitude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277361" y="2315918"/>
            <a:ext cx="1658832" cy="321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D. High amplitude</a:t>
            </a:r>
            <a:endParaRPr lang="en-US" b="1" dirty="0"/>
          </a:p>
        </p:txBody>
      </p:sp>
      <p:sp>
        <p:nvSpPr>
          <p:cNvPr id="34" name="Oval 33"/>
          <p:cNvSpPr/>
          <p:nvPr/>
        </p:nvSpPr>
        <p:spPr>
          <a:xfrm>
            <a:off x="5223328" y="5728259"/>
            <a:ext cx="464221" cy="39790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028717" y="5376665"/>
            <a:ext cx="2726643" cy="321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E. High frequency &amp; amplitude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690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7" grpId="0"/>
      <p:bldP spid="22" grpId="0"/>
      <p:bldP spid="26" grpId="0" animBg="1"/>
      <p:bldP spid="27" grpId="0" animBg="1"/>
      <p:bldP spid="28" grpId="0" animBg="1"/>
      <p:bldP spid="29" grpId="0" animBg="1"/>
      <p:bldP spid="31" grpId="0"/>
      <p:bldP spid="32" grpId="0"/>
      <p:bldP spid="33" grpId="0"/>
      <p:bldP spid="34" grpId="0" animBg="1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EEG detects multiple stages of sleep</a:t>
            </a:r>
            <a:endParaRPr lang="en-US" dirty="0"/>
          </a:p>
        </p:txBody>
      </p:sp>
      <p:pic>
        <p:nvPicPr>
          <p:cNvPr id="6146" name="Picture 2" descr="http://healthy-ojas.com/assets/sleep/Sleep-stages-EEG-wave-for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29" t="6536" r="2468"/>
          <a:stretch/>
        </p:blipFill>
        <p:spPr bwMode="auto">
          <a:xfrm>
            <a:off x="3101788" y="1334852"/>
            <a:ext cx="4518212" cy="493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2133600" y="1391344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2000" dirty="0" smtClean="0"/>
              <a:t>Awake</a:t>
            </a:r>
            <a:endParaRPr lang="en-US" sz="2000" dirty="0"/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133600" y="1989276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2000" dirty="0" smtClean="0"/>
              <a:t>Stage 1</a:t>
            </a:r>
            <a:endParaRPr lang="en-US" sz="2000" dirty="0"/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133600" y="2827476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2000" dirty="0" smtClean="0"/>
              <a:t>Stage 2</a:t>
            </a:r>
            <a:endParaRPr lang="en-US" sz="2000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20153" y="3970476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2000" dirty="0" smtClean="0"/>
              <a:t>Stage 3</a:t>
            </a:r>
            <a:endParaRPr lang="en-US" sz="20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20153" y="4808676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2000" dirty="0" smtClean="0"/>
              <a:t>Stage 4</a:t>
            </a:r>
            <a:endParaRPr lang="en-US" sz="20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33600" y="5745162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2000" dirty="0" smtClean="0"/>
              <a:t>Stage 5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088776" y="2110442"/>
            <a:ext cx="0" cy="30675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304800" y="2847184"/>
            <a:ext cx="1828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/>
              <a:t>Non rapid eye movement </a:t>
            </a:r>
          </a:p>
          <a:p>
            <a:pPr algn="ctr"/>
            <a:r>
              <a:rPr lang="en-US" sz="2000" dirty="0" smtClean="0"/>
              <a:t>(NREM)</a:t>
            </a:r>
            <a:endParaRPr lang="en-US" sz="2000" dirty="0"/>
          </a:p>
        </p:txBody>
      </p:sp>
      <p:grpSp>
        <p:nvGrpSpPr>
          <p:cNvPr id="3" name="Group 6143"/>
          <p:cNvGrpSpPr/>
          <p:nvPr/>
        </p:nvGrpSpPr>
        <p:grpSpPr>
          <a:xfrm>
            <a:off x="7848600" y="1525426"/>
            <a:ext cx="536865" cy="4465491"/>
            <a:chOff x="7848600" y="1800064"/>
            <a:chExt cx="536865" cy="4465491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7848600" y="6265554"/>
              <a:ext cx="5334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8382000" y="1800064"/>
              <a:ext cx="0" cy="446549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852065" y="1809967"/>
              <a:ext cx="533400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04800" y="5486400"/>
            <a:ext cx="1783976" cy="1015663"/>
            <a:chOff x="304800" y="5486400"/>
            <a:chExt cx="1783976" cy="1015663"/>
          </a:xfrm>
        </p:grpSpPr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304800" y="5486400"/>
              <a:ext cx="1783976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dirty="0" smtClean="0"/>
                <a:t>Rapid eye movement (REM)</a:t>
              </a:r>
              <a:endParaRPr lang="en-US" sz="20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087106" y="5562600"/>
              <a:ext cx="0" cy="68562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669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Non rapid eye movement (NREM)</a:t>
            </a:r>
          </a:p>
          <a:p>
            <a:pPr lvl="1"/>
            <a:r>
              <a:rPr lang="en-US" dirty="0" smtClean="0"/>
              <a:t>The sleeper is relatively still</a:t>
            </a:r>
          </a:p>
          <a:p>
            <a:pPr lvl="1"/>
            <a:r>
              <a:rPr lang="en-US" dirty="0" smtClean="0"/>
              <a:t>Decrease in heart rate, respiration and blood pressure</a:t>
            </a:r>
          </a:p>
          <a:p>
            <a:pPr lvl="1"/>
            <a:r>
              <a:rPr lang="en-US" dirty="0" smtClean="0"/>
              <a:t>The eyes are pointed down and move slowly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Rapid eye movement (REM)</a:t>
            </a:r>
          </a:p>
          <a:p>
            <a:pPr lvl="1"/>
            <a:r>
              <a:rPr lang="en-US" dirty="0" smtClean="0"/>
              <a:t>Muscle paralysis occurs (other than muscles that control breathing and eye movements)</a:t>
            </a:r>
          </a:p>
          <a:p>
            <a:pPr lvl="1"/>
            <a:r>
              <a:rPr lang="en-US" dirty="0" smtClean="0"/>
              <a:t>Variable heart rate, respiration, and blood pressure</a:t>
            </a:r>
          </a:p>
          <a:p>
            <a:pPr lvl="1"/>
            <a:r>
              <a:rPr lang="en-US" dirty="0" smtClean="0"/>
              <a:t>The eyes move back and forth rapidly</a:t>
            </a:r>
          </a:p>
          <a:p>
            <a:pPr lvl="1"/>
            <a:r>
              <a:rPr lang="en-US" dirty="0" smtClean="0"/>
              <a:t>Most dreaming occurs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9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Wrap Up: </a:t>
            </a:r>
            <a:br>
              <a:rPr lang="en-US" dirty="0" smtClean="0"/>
            </a:br>
            <a:r>
              <a:rPr lang="en-US" dirty="0" smtClean="0"/>
              <a:t>How much is enough sleep?</a:t>
            </a:r>
            <a:endParaRPr lang="en-US" dirty="0"/>
          </a:p>
        </p:txBody>
      </p:sp>
      <p:pic>
        <p:nvPicPr>
          <p:cNvPr id="1028" name="Picture 4" descr="http://www.legacy.weeklyreader.com/featurezone/images/chart_slo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41418"/>
            <a:ext cx="8001000" cy="402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45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Neurological Disorders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Lesson 4.1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542871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ill Sans"/>
                <a:cs typeface="Gill Sans"/>
              </a:rPr>
              <a:t>What is sleep?</a:t>
            </a:r>
            <a:endParaRPr lang="en-US" sz="3600" b="1" dirty="0">
              <a:latin typeface="Gill Sans"/>
              <a:cs typeface="Gill Sans"/>
            </a:endParaRPr>
          </a:p>
        </p:txBody>
      </p:sp>
      <p:pic>
        <p:nvPicPr>
          <p:cNvPr id="11" name="Picture 4" descr="http://i1-news.softpedia-static.com/images/news2/More-and-More-Sleep-Deprived-Teens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42388"/>
            <a:ext cx="4006009" cy="400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EEG ca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4419600"/>
            <a:ext cx="1689100" cy="197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Now: What do you know about sleep?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/>
              <a:t>With a partner, determine if the following statements are true or false.</a:t>
            </a:r>
          </a:p>
          <a:p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You will die if you don’t get enough sleep.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You sleep so your body can repair itself from the day’s activities.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You can’t perform properly if you don’t get enough sleep.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When you’re asleep, your brain is less active than when you’re awake. </a:t>
            </a:r>
          </a:p>
        </p:txBody>
      </p:sp>
    </p:spTree>
    <p:extLst>
      <p:ext uri="{BB962C8B-B14F-4D97-AF65-F5344CB8AC3E}">
        <p14:creationId xmlns:p14="http://schemas.microsoft.com/office/powerpoint/2010/main" val="23621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You </a:t>
            </a:r>
            <a:r>
              <a:rPr lang="en-US" dirty="0"/>
              <a:t>will die if you don’t get enough sleep.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True. Rats who are deprived of sleep die within a couple of weeks. </a:t>
            </a:r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143000" y="3162761"/>
            <a:ext cx="6858000" cy="2933239"/>
            <a:chOff x="1143000" y="3162761"/>
            <a:chExt cx="6858000" cy="2933239"/>
          </a:xfrm>
        </p:grpSpPr>
        <p:sp>
          <p:nvSpPr>
            <p:cNvPr id="12" name="Rectangle 11"/>
            <p:cNvSpPr/>
            <p:nvPr/>
          </p:nvSpPr>
          <p:spPr>
            <a:xfrm>
              <a:off x="1143000" y="3657600"/>
              <a:ext cx="3124200" cy="2438400"/>
            </a:xfrm>
            <a:prstGeom prst="rect">
              <a:avLst/>
            </a:prstGeom>
            <a:solidFill>
              <a:srgbClr val="6AFE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76800" y="3657600"/>
              <a:ext cx="3124200" cy="2438400"/>
            </a:xfrm>
            <a:prstGeom prst="rect">
              <a:avLst/>
            </a:prstGeom>
            <a:solidFill>
              <a:srgbClr val="EB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71600" y="3168134"/>
              <a:ext cx="2646943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dirty="0" smtClean="0"/>
                <a:t>If I am deprived of:</a:t>
              </a:r>
              <a:br>
                <a:rPr lang="en-US" sz="2500" dirty="0" smtClean="0"/>
              </a:br>
              <a:endParaRPr lang="en-US" sz="2500" dirty="0" smtClean="0"/>
            </a:p>
            <a:p>
              <a:pPr algn="ctr"/>
              <a:r>
                <a:rPr lang="en-US" sz="2500" b="1" dirty="0" smtClean="0"/>
                <a:t>Air</a:t>
              </a:r>
            </a:p>
            <a:p>
              <a:pPr algn="ctr"/>
              <a:r>
                <a:rPr lang="en-US" sz="2500" b="1" dirty="0" smtClean="0"/>
                <a:t>Water</a:t>
              </a:r>
            </a:p>
            <a:p>
              <a:pPr algn="ctr"/>
              <a:r>
                <a:rPr lang="en-US" sz="2500" b="1" dirty="0" smtClean="0"/>
                <a:t>Food</a:t>
              </a:r>
            </a:p>
            <a:p>
              <a:pPr algn="ctr"/>
              <a:r>
                <a:rPr lang="en-US" sz="2500" b="1" dirty="0" smtClean="0"/>
                <a:t>Sleep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86644" y="3162761"/>
              <a:ext cx="2257156" cy="2400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500" dirty="0" smtClean="0"/>
                <a:t>The outcome is:</a:t>
              </a:r>
              <a:br>
                <a:rPr lang="en-US" sz="2500" dirty="0" smtClean="0"/>
              </a:br>
              <a:r>
                <a:rPr lang="en-US" sz="2500" dirty="0" smtClean="0"/>
                <a:t/>
              </a:r>
              <a:br>
                <a:rPr lang="en-US" sz="2500" dirty="0" smtClean="0"/>
              </a:br>
              <a:r>
                <a:rPr lang="en-US" sz="2500" b="1" dirty="0" smtClean="0"/>
                <a:t>Death</a:t>
              </a:r>
            </a:p>
            <a:p>
              <a:pPr algn="ctr"/>
              <a:r>
                <a:rPr lang="en-US" sz="2500" b="1" dirty="0" smtClean="0"/>
                <a:t>Death</a:t>
              </a:r>
            </a:p>
            <a:p>
              <a:pPr algn="ctr"/>
              <a:r>
                <a:rPr lang="en-US" sz="2500" b="1" dirty="0" smtClean="0"/>
                <a:t>Death</a:t>
              </a:r>
            </a:p>
            <a:p>
              <a:pPr algn="ctr"/>
              <a:r>
                <a:rPr lang="en-US" sz="2500" b="1" dirty="0" smtClean="0"/>
                <a:t>Death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276600" y="4114800"/>
              <a:ext cx="24384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276600" y="4554071"/>
              <a:ext cx="24384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3276600" y="4953000"/>
              <a:ext cx="24384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276600" y="5334000"/>
              <a:ext cx="24384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80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116937" y="3581400"/>
            <a:ext cx="982961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500" b="1" dirty="0"/>
              <a:t>=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You sleep so your body can repair itself from the day’s activities.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False. There is no evidence that more repair occurs during sleep than during relaxed wakefulness. </a:t>
            </a:r>
            <a:endParaRPr lang="en-US" dirty="0"/>
          </a:p>
        </p:txBody>
      </p:sp>
      <p:pic>
        <p:nvPicPr>
          <p:cNvPr id="3076" name="Picture 4" descr="http://images.cpcache.com/image/2882955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3" t="15091" r="33364" b="48909"/>
          <a:stretch/>
        </p:blipFill>
        <p:spPr bwMode="auto">
          <a:xfrm>
            <a:off x="1219200" y="3733796"/>
            <a:ext cx="2261755" cy="244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mages.cpcache.com/image/2882955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36" t="15091" b="48909"/>
          <a:stretch/>
        </p:blipFill>
        <p:spPr bwMode="auto">
          <a:xfrm>
            <a:off x="5638800" y="3733796"/>
            <a:ext cx="2261755" cy="244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74458" y="3581400"/>
            <a:ext cx="1067921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500" b="1" dirty="0" smtClean="0">
                <a:solidFill>
                  <a:srgbClr val="FF0000"/>
                </a:solidFill>
              </a:rPr>
              <a:t>X</a:t>
            </a:r>
            <a:endParaRPr lang="en-US" sz="1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You can’t perform properly if you don’t get enough sleep.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True. Being sleep deprived impairs performance to the same extent as being drunk.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http://i1-news.softpedia-static.com/images/news2/More-and-More-Sleep-Deprived-Teens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61447"/>
            <a:ext cx="2895600" cy="289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hometestingblog.testcountry.com/wp-content/uploads/2011/05/teen-drink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048000"/>
            <a:ext cx="2895601" cy="289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81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When you’re asleep, your brain is less active than when you’re awake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False.  Your brain is incredibly active during sleep. </a:t>
            </a:r>
            <a:endParaRPr lang="en-US" dirty="0"/>
          </a:p>
        </p:txBody>
      </p:sp>
      <p:pic>
        <p:nvPicPr>
          <p:cNvPr id="2050" name="Picture 2" descr="http://www.creativerealities.com/Portals/64975/images/sleeping%20bra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4" y="3032443"/>
            <a:ext cx="3904616" cy="292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25369" y="3512701"/>
            <a:ext cx="82266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/>
              <a:t>&lt;</a:t>
            </a:r>
            <a:endParaRPr lang="en-US" sz="10000" dirty="0"/>
          </a:p>
        </p:txBody>
      </p:sp>
      <p:sp>
        <p:nvSpPr>
          <p:cNvPr id="13" name="TextBox 12"/>
          <p:cNvSpPr txBox="1"/>
          <p:nvPr/>
        </p:nvSpPr>
        <p:spPr>
          <a:xfrm>
            <a:off x="3793288" y="3360301"/>
            <a:ext cx="1067921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500" b="1" dirty="0" smtClean="0">
                <a:solidFill>
                  <a:srgbClr val="FF0000"/>
                </a:solidFill>
              </a:rPr>
              <a:t>X</a:t>
            </a:r>
            <a:endParaRPr lang="en-US" sz="12500" b="1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3" t="52997" r="1667" b="6465"/>
          <a:stretch/>
        </p:blipFill>
        <p:spPr>
          <a:xfrm>
            <a:off x="5105400" y="2971800"/>
            <a:ext cx="3657600" cy="278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7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 measure the brain’s activity during sleep with an EEG.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EEG – Electroencephalogram </a:t>
            </a:r>
          </a:p>
        </p:txBody>
      </p:sp>
      <p:pic>
        <p:nvPicPr>
          <p:cNvPr id="4" name="Picture 3" descr="EEG c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4412"/>
            <a:ext cx="3060700" cy="35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657350" y="5884863"/>
            <a:ext cx="203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The EEG cap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5127048" y="5884863"/>
            <a:ext cx="3213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/>
              <a:t>Placing the electrodes</a:t>
            </a:r>
          </a:p>
        </p:txBody>
      </p:sp>
      <p:pic>
        <p:nvPicPr>
          <p:cNvPr id="7170" name="Picture 2" descr="http://www.immrama.org/images/eegimages/10-20placemen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432" y="2209800"/>
            <a:ext cx="3532332" cy="365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9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EEG measures activity between electrodes</a:t>
            </a:r>
            <a:endParaRPr lang="en-US" sz="3200" dirty="0"/>
          </a:p>
        </p:txBody>
      </p:sp>
      <p:pic>
        <p:nvPicPr>
          <p:cNvPr id="4" name="Picture 8" descr="Awake EE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00200"/>
            <a:ext cx="4635500" cy="420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038600" y="6019800"/>
            <a:ext cx="2185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/>
              <a:t>An awake subject</a:t>
            </a:r>
          </a:p>
        </p:txBody>
      </p:sp>
      <p:pic>
        <p:nvPicPr>
          <p:cNvPr id="7" name="Picture 2" descr="http://www.immrama.org/images/eegimages/10-20placemen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73600"/>
            <a:ext cx="3532332" cy="365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7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450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Unit 4: How do our neurons work together to control behaviors?</vt:lpstr>
      <vt:lpstr>Neurological Disorders Lesson 4.1 </vt:lpstr>
      <vt:lpstr>Do Now: What do you know about sleep?</vt:lpstr>
      <vt:lpstr>1. You will die if you don’t get enough sleep. </vt:lpstr>
      <vt:lpstr>2. You sleep so your body can repair itself from the day’s activities. </vt:lpstr>
      <vt:lpstr>3. You can’t perform properly if you don’t get enough sleep. </vt:lpstr>
      <vt:lpstr>4. When you’re asleep, your brain is less active than when you’re awake.</vt:lpstr>
      <vt:lpstr>You can measure the brain’s activity during sleep with an EEG.</vt:lpstr>
      <vt:lpstr>The EEG measures activity between electrodes</vt:lpstr>
      <vt:lpstr>The EEG records activity in the form of waves</vt:lpstr>
      <vt:lpstr>What do the brainwaves signify?</vt:lpstr>
      <vt:lpstr>Activity: Reading an EEG</vt:lpstr>
      <vt:lpstr>The EEG detects multiple stages of sleep</vt:lpstr>
      <vt:lpstr>Two Types of Sleep</vt:lpstr>
      <vt:lpstr>Wrap Up:  How much is enough sleep?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Katie</cp:lastModifiedBy>
  <cp:revision>57</cp:revision>
  <dcterms:created xsi:type="dcterms:W3CDTF">2012-02-07T14:43:48Z</dcterms:created>
  <dcterms:modified xsi:type="dcterms:W3CDTF">2012-06-05T15:19:00Z</dcterms:modified>
</cp:coreProperties>
</file>